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60" r:id="rId5"/>
    <p:sldId id="272" r:id="rId6"/>
    <p:sldId id="271" r:id="rId7"/>
    <p:sldId id="273" r:id="rId8"/>
    <p:sldId id="274" r:id="rId9"/>
    <p:sldId id="275" r:id="rId10"/>
    <p:sldId id="276"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7" autoAdjust="0"/>
    <p:restoredTop sz="94671" autoAdjust="0"/>
  </p:normalViewPr>
  <p:slideViewPr>
    <p:cSldViewPr>
      <p:cViewPr varScale="1">
        <p:scale>
          <a:sx n="70" d="100"/>
          <a:sy n="70" d="100"/>
        </p:scale>
        <p:origin x="-876" y="-90"/>
      </p:cViewPr>
      <p:guideLst>
        <p:guide orient="horz" pos="2160"/>
        <p:guide pos="2880"/>
      </p:guideLst>
    </p:cSldViewPr>
  </p:slideViewPr>
  <p:outlineViewPr>
    <p:cViewPr>
      <p:scale>
        <a:sx n="33" d="100"/>
        <a:sy n="33" d="100"/>
      </p:scale>
      <p:origin x="0" y="66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A4D8F050-304E-4D55-A66B-4A759EA765DB}" type="datetimeFigureOut">
              <a:rPr lang="ar-IQ" smtClean="0"/>
              <a:t>08/02/1438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AD99571-9572-4544-AC91-4648DB225A42}" type="slidenum">
              <a:rPr lang="ar-IQ" smtClean="0"/>
              <a:t>‹#›</a:t>
            </a:fld>
            <a:endParaRPr lang="ar-IQ"/>
          </a:p>
        </p:txBody>
      </p:sp>
    </p:spTree>
    <p:extLst>
      <p:ext uri="{BB962C8B-B14F-4D97-AF65-F5344CB8AC3E}">
        <p14:creationId xmlns:p14="http://schemas.microsoft.com/office/powerpoint/2010/main" val="154313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4D8F050-304E-4D55-A66B-4A759EA765DB}" type="datetimeFigureOut">
              <a:rPr lang="ar-IQ" smtClean="0"/>
              <a:t>08/02/1438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AD99571-9572-4544-AC91-4648DB225A42}" type="slidenum">
              <a:rPr lang="ar-IQ" smtClean="0"/>
              <a:t>‹#›</a:t>
            </a:fld>
            <a:endParaRPr lang="ar-IQ"/>
          </a:p>
        </p:txBody>
      </p:sp>
    </p:spTree>
    <p:extLst>
      <p:ext uri="{BB962C8B-B14F-4D97-AF65-F5344CB8AC3E}">
        <p14:creationId xmlns:p14="http://schemas.microsoft.com/office/powerpoint/2010/main" val="3593961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4D8F050-304E-4D55-A66B-4A759EA765DB}" type="datetimeFigureOut">
              <a:rPr lang="ar-IQ" smtClean="0"/>
              <a:t>08/02/1438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AD99571-9572-4544-AC91-4648DB225A42}" type="slidenum">
              <a:rPr lang="ar-IQ" smtClean="0"/>
              <a:t>‹#›</a:t>
            </a:fld>
            <a:endParaRPr lang="ar-IQ"/>
          </a:p>
        </p:txBody>
      </p:sp>
    </p:spTree>
    <p:extLst>
      <p:ext uri="{BB962C8B-B14F-4D97-AF65-F5344CB8AC3E}">
        <p14:creationId xmlns:p14="http://schemas.microsoft.com/office/powerpoint/2010/main" val="858920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4D8F050-304E-4D55-A66B-4A759EA765DB}" type="datetimeFigureOut">
              <a:rPr lang="ar-IQ" smtClean="0"/>
              <a:t>08/02/1438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AD99571-9572-4544-AC91-4648DB225A42}" type="slidenum">
              <a:rPr lang="ar-IQ" smtClean="0"/>
              <a:t>‹#›</a:t>
            </a:fld>
            <a:endParaRPr lang="ar-IQ"/>
          </a:p>
        </p:txBody>
      </p:sp>
    </p:spTree>
    <p:extLst>
      <p:ext uri="{BB962C8B-B14F-4D97-AF65-F5344CB8AC3E}">
        <p14:creationId xmlns:p14="http://schemas.microsoft.com/office/powerpoint/2010/main" val="1131803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4D8F050-304E-4D55-A66B-4A759EA765DB}" type="datetimeFigureOut">
              <a:rPr lang="ar-IQ" smtClean="0"/>
              <a:t>08/02/1438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AD99571-9572-4544-AC91-4648DB225A42}" type="slidenum">
              <a:rPr lang="ar-IQ" smtClean="0"/>
              <a:t>‹#›</a:t>
            </a:fld>
            <a:endParaRPr lang="ar-IQ"/>
          </a:p>
        </p:txBody>
      </p:sp>
    </p:spTree>
    <p:extLst>
      <p:ext uri="{BB962C8B-B14F-4D97-AF65-F5344CB8AC3E}">
        <p14:creationId xmlns:p14="http://schemas.microsoft.com/office/powerpoint/2010/main" val="4239183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A4D8F050-304E-4D55-A66B-4A759EA765DB}" type="datetimeFigureOut">
              <a:rPr lang="ar-IQ" smtClean="0"/>
              <a:t>08/02/1438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AD99571-9572-4544-AC91-4648DB225A42}" type="slidenum">
              <a:rPr lang="ar-IQ" smtClean="0"/>
              <a:t>‹#›</a:t>
            </a:fld>
            <a:endParaRPr lang="ar-IQ"/>
          </a:p>
        </p:txBody>
      </p:sp>
    </p:spTree>
    <p:extLst>
      <p:ext uri="{BB962C8B-B14F-4D97-AF65-F5344CB8AC3E}">
        <p14:creationId xmlns:p14="http://schemas.microsoft.com/office/powerpoint/2010/main" val="327233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A4D8F050-304E-4D55-A66B-4A759EA765DB}" type="datetimeFigureOut">
              <a:rPr lang="ar-IQ" smtClean="0"/>
              <a:t>08/02/1438</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AD99571-9572-4544-AC91-4648DB225A42}" type="slidenum">
              <a:rPr lang="ar-IQ" smtClean="0"/>
              <a:t>‹#›</a:t>
            </a:fld>
            <a:endParaRPr lang="ar-IQ"/>
          </a:p>
        </p:txBody>
      </p:sp>
    </p:spTree>
    <p:extLst>
      <p:ext uri="{BB962C8B-B14F-4D97-AF65-F5344CB8AC3E}">
        <p14:creationId xmlns:p14="http://schemas.microsoft.com/office/powerpoint/2010/main" val="3838743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A4D8F050-304E-4D55-A66B-4A759EA765DB}" type="datetimeFigureOut">
              <a:rPr lang="ar-IQ" smtClean="0"/>
              <a:t>08/02/1438</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AD99571-9572-4544-AC91-4648DB225A42}" type="slidenum">
              <a:rPr lang="ar-IQ" smtClean="0"/>
              <a:t>‹#›</a:t>
            </a:fld>
            <a:endParaRPr lang="ar-IQ"/>
          </a:p>
        </p:txBody>
      </p:sp>
    </p:spTree>
    <p:extLst>
      <p:ext uri="{BB962C8B-B14F-4D97-AF65-F5344CB8AC3E}">
        <p14:creationId xmlns:p14="http://schemas.microsoft.com/office/powerpoint/2010/main" val="38670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4D8F050-304E-4D55-A66B-4A759EA765DB}" type="datetimeFigureOut">
              <a:rPr lang="ar-IQ" smtClean="0"/>
              <a:t>08/02/1438</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AD99571-9572-4544-AC91-4648DB225A42}" type="slidenum">
              <a:rPr lang="ar-IQ" smtClean="0"/>
              <a:t>‹#›</a:t>
            </a:fld>
            <a:endParaRPr lang="ar-IQ"/>
          </a:p>
        </p:txBody>
      </p:sp>
    </p:spTree>
    <p:extLst>
      <p:ext uri="{BB962C8B-B14F-4D97-AF65-F5344CB8AC3E}">
        <p14:creationId xmlns:p14="http://schemas.microsoft.com/office/powerpoint/2010/main" val="115053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D8F050-304E-4D55-A66B-4A759EA765DB}" type="datetimeFigureOut">
              <a:rPr lang="ar-IQ" smtClean="0"/>
              <a:t>08/02/1438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AD99571-9572-4544-AC91-4648DB225A42}" type="slidenum">
              <a:rPr lang="ar-IQ" smtClean="0"/>
              <a:t>‹#›</a:t>
            </a:fld>
            <a:endParaRPr lang="ar-IQ"/>
          </a:p>
        </p:txBody>
      </p:sp>
    </p:spTree>
    <p:extLst>
      <p:ext uri="{BB962C8B-B14F-4D97-AF65-F5344CB8AC3E}">
        <p14:creationId xmlns:p14="http://schemas.microsoft.com/office/powerpoint/2010/main" val="10473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D8F050-304E-4D55-A66B-4A759EA765DB}" type="datetimeFigureOut">
              <a:rPr lang="ar-IQ" smtClean="0"/>
              <a:t>08/02/1438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AD99571-9572-4544-AC91-4648DB225A42}" type="slidenum">
              <a:rPr lang="ar-IQ" smtClean="0"/>
              <a:t>‹#›</a:t>
            </a:fld>
            <a:endParaRPr lang="ar-IQ"/>
          </a:p>
        </p:txBody>
      </p:sp>
    </p:spTree>
    <p:extLst>
      <p:ext uri="{BB962C8B-B14F-4D97-AF65-F5344CB8AC3E}">
        <p14:creationId xmlns:p14="http://schemas.microsoft.com/office/powerpoint/2010/main" val="174977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8F050-304E-4D55-A66B-4A759EA765DB}" type="datetimeFigureOut">
              <a:rPr lang="ar-IQ" smtClean="0"/>
              <a:t>08/02/1438</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D99571-9572-4544-AC91-4648DB225A42}" type="slidenum">
              <a:rPr lang="ar-IQ" smtClean="0"/>
              <a:t>‹#›</a:t>
            </a:fld>
            <a:endParaRPr lang="ar-IQ"/>
          </a:p>
        </p:txBody>
      </p:sp>
    </p:spTree>
    <p:extLst>
      <p:ext uri="{BB962C8B-B14F-4D97-AF65-F5344CB8AC3E}">
        <p14:creationId xmlns:p14="http://schemas.microsoft.com/office/powerpoint/2010/main" val="307932080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00"/>
            </a:gs>
            <a:gs pos="100000">
              <a:schemeClr val="bg2">
                <a:shade val="30000"/>
                <a:satMod val="20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2204864"/>
            <a:ext cx="7772400" cy="1470025"/>
          </a:xfrm>
        </p:spPr>
        <p:style>
          <a:lnRef idx="0">
            <a:schemeClr val="accent4"/>
          </a:lnRef>
          <a:fillRef idx="3">
            <a:schemeClr val="accent4"/>
          </a:fillRef>
          <a:effectRef idx="3">
            <a:schemeClr val="accent4"/>
          </a:effectRef>
          <a:fontRef idx="minor">
            <a:schemeClr val="lt1"/>
          </a:fontRef>
        </p:style>
        <p:txBody>
          <a:bodyPr>
            <a:normAutofit fontScale="90000"/>
          </a:bodyPr>
          <a:lstStyle/>
          <a:p>
            <a:r>
              <a:rPr lang="ar-IQ" sz="7200" b="1" dirty="0" smtClean="0">
                <a:cs typeface="DecoType Naskh Special" pitchFamily="2" charset="-78"/>
              </a:rPr>
              <a:t>تلوث </a:t>
            </a:r>
            <a:r>
              <a:rPr lang="ar-IQ" sz="7200" b="1" dirty="0" smtClean="0">
                <a:cs typeface="DecoType Naskh Special" pitchFamily="2" charset="-78"/>
              </a:rPr>
              <a:t>الهاتف النقال  </a:t>
            </a:r>
            <a:r>
              <a:rPr lang="ar-IQ" sz="7200" b="1" dirty="0" smtClean="0">
                <a:cs typeface="DecoType Naskh Special" pitchFamily="2" charset="-78"/>
              </a:rPr>
              <a:t>بالأحياء المجهرية  </a:t>
            </a:r>
            <a:endParaRPr lang="ar-IQ" sz="7200" b="1" dirty="0">
              <a:cs typeface="DecoType Naskh Special" pitchFamily="2" charset="-78"/>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370386"/>
          </a:xfrm>
        </p:spPr>
        <p:txBody>
          <a:bodyPr/>
          <a:lstStyle/>
          <a:p>
            <a:r>
              <a:rPr lang="ar-IQ" dirty="0" smtClean="0">
                <a:solidFill>
                  <a:srgbClr val="0070C0"/>
                </a:solidFill>
              </a:rPr>
              <a:t>شكرا لحسن الأصغاء  </a:t>
            </a:r>
            <a:endParaRPr lang="en-US" dirty="0">
              <a:solidFill>
                <a:srgbClr val="0070C0"/>
              </a:solidFill>
            </a:endParaRPr>
          </a:p>
        </p:txBody>
      </p:sp>
    </p:spTree>
    <p:extLst>
      <p:ext uri="{BB962C8B-B14F-4D97-AF65-F5344CB8AC3E}">
        <p14:creationId xmlns:p14="http://schemas.microsoft.com/office/powerpoint/2010/main" val="1685926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C000"/>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a:bodyPr>
          <a:lstStyle/>
          <a:p>
            <a:r>
              <a:rPr lang="ar-IQ" dirty="0" smtClean="0">
                <a:solidFill>
                  <a:srgbClr val="FF0000"/>
                </a:solidFill>
              </a:rPr>
              <a:t>علاقة الانسان بالهاتف النقال</a:t>
            </a:r>
            <a:r>
              <a:rPr lang="ar-IQ" dirty="0" smtClean="0"/>
              <a:t/>
            </a:r>
            <a:br>
              <a:rPr lang="ar-IQ" dirty="0" smtClean="0"/>
            </a:br>
            <a:r>
              <a:rPr lang="ar-IQ" dirty="0" smtClean="0"/>
              <a:t> </a:t>
            </a:r>
            <a:r>
              <a:rPr lang="ar-IQ" sz="3200" dirty="0" smtClean="0"/>
              <a:t>* يعد من اكثر الاجهزة انتشارا وتطورا حتى اصبح بحجم يسمح له ان يكون مرافق للإنسان اينما ذهب .  </a:t>
            </a:r>
            <a:br>
              <a:rPr lang="ar-IQ" sz="3200" dirty="0" smtClean="0"/>
            </a:br>
            <a:r>
              <a:rPr lang="ar-IQ" dirty="0" smtClean="0"/>
              <a:t>* </a:t>
            </a:r>
            <a:r>
              <a:rPr lang="ar-IQ" sz="3200" dirty="0" smtClean="0"/>
              <a:t>اصبح يحل محل العديد من الاجهزة التكنلوجية كالكومبيوتر لسهولة حمله فضلا عن التقنية العالية والاستخدامات المتعددة .</a:t>
            </a:r>
            <a:br>
              <a:rPr lang="ar-IQ" sz="3200" dirty="0" smtClean="0"/>
            </a:br>
            <a:r>
              <a:rPr lang="ar-IQ" sz="3200" dirty="0" smtClean="0"/>
              <a:t>* لم يعد وسيلة للاتصال فقط وانما اصبح له استعمالات متعددة ومنها التصفح في الانترنيت وتحديد المواقع ، كاميرا ، الة حاسبة ، العاب اطفال ، بالإضافة الى استخدامه كوسيلة للتواصل الاجتماعي .</a:t>
            </a:r>
            <a:br>
              <a:rPr lang="ar-IQ" sz="3200" dirty="0" smtClean="0"/>
            </a:br>
            <a:endParaRPr lang="ar-IQ" sz="3200" dirty="0"/>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85728"/>
            <a:ext cx="8229600" cy="4655440"/>
          </a:xfrm>
        </p:spPr>
        <p:txBody>
          <a:bodyPr>
            <a:normAutofit fontScale="90000"/>
          </a:bodyPr>
          <a:lstStyle/>
          <a:p>
            <a:r>
              <a:rPr lang="ar-IQ" sz="4900" dirty="0" smtClean="0">
                <a:solidFill>
                  <a:srgbClr val="FF0000"/>
                </a:solidFill>
              </a:rPr>
              <a:t>اضرار الهاتف المحمول </a:t>
            </a:r>
            <a:r>
              <a:rPr lang="ar-IQ" sz="3600" dirty="0" smtClean="0">
                <a:solidFill>
                  <a:srgbClr val="FF0000"/>
                </a:solidFill>
              </a:rPr>
              <a:t/>
            </a:r>
            <a:br>
              <a:rPr lang="ar-IQ" sz="3600" dirty="0" smtClean="0">
                <a:solidFill>
                  <a:srgbClr val="FF0000"/>
                </a:solidFill>
              </a:rPr>
            </a:br>
            <a:r>
              <a:rPr lang="ar-IQ" sz="3600" dirty="0" smtClean="0">
                <a:solidFill>
                  <a:srgbClr val="FF0000"/>
                </a:solidFill>
              </a:rPr>
              <a:t>* </a:t>
            </a:r>
            <a:r>
              <a:rPr lang="ar-IQ" sz="3600" dirty="0" smtClean="0"/>
              <a:t>اغلب سكان العالم يستخدمون هذا الجهاز بصورة يومية سواء للاتصال او لغيرها ولا يعلم الاغلبية ان هذا الجهاز هو عبارة عن وسط تنمو علية انواع البكتريا والفطريات المختلفة والمسببة للكثير من الامراض .</a:t>
            </a:r>
            <a:br>
              <a:rPr lang="ar-IQ" sz="3600" dirty="0" smtClean="0"/>
            </a:br>
            <a:r>
              <a:rPr lang="ar-IQ" sz="3600" dirty="0" smtClean="0"/>
              <a:t>* يعد الهاتف المحمول طبق بتري مملوء بالبكتريا المضرة وعلية فان اغلب الأجهزة المحمولة تكون ملوثة ومصدر خطر بالنسبة للإنسان . </a:t>
            </a:r>
            <a:br>
              <a:rPr lang="ar-IQ" sz="3600" dirty="0" smtClean="0"/>
            </a:br>
            <a:r>
              <a:rPr lang="ar-IQ" sz="3600" dirty="0" smtClean="0">
                <a:solidFill>
                  <a:srgbClr val="FF0000"/>
                </a:solidFill>
              </a:rPr>
              <a:t/>
            </a:r>
            <a:br>
              <a:rPr lang="ar-IQ" sz="3600" dirty="0" smtClean="0">
                <a:solidFill>
                  <a:srgbClr val="FF0000"/>
                </a:solidFill>
              </a:rPr>
            </a:br>
            <a:r>
              <a:rPr lang="ar-IQ" sz="2800" dirty="0" smtClean="0"/>
              <a:t> </a:t>
            </a:r>
            <a:endParaRPr lang="ar-IQ" sz="2800"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296652"/>
            <a:ext cx="676875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dirty="0" smtClean="0">
                <a:solidFill>
                  <a:srgbClr val="FFFF00"/>
                </a:solidFill>
              </a:rPr>
              <a:t>الموبايل الاكثر تلوثا </a:t>
            </a:r>
            <a:endParaRPr lang="en-US" sz="2400" dirty="0">
              <a:solidFill>
                <a:srgbClr val="FFFF00"/>
              </a:solidFill>
            </a:endParaRPr>
          </a:p>
        </p:txBody>
      </p:sp>
      <p:sp>
        <p:nvSpPr>
          <p:cNvPr id="3" name="مستطيل 2"/>
          <p:cNvSpPr/>
          <p:nvPr/>
        </p:nvSpPr>
        <p:spPr>
          <a:xfrm>
            <a:off x="1259632" y="1052736"/>
            <a:ext cx="6768752" cy="58052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ar-IQ" dirty="0" smtClean="0"/>
              <a:t>* </a:t>
            </a:r>
          </a:p>
          <a:p>
            <a:r>
              <a:rPr lang="ar-IQ" sz="2000" dirty="0" smtClean="0"/>
              <a:t>يعد الموبايل عرضة </a:t>
            </a:r>
            <a:r>
              <a:rPr lang="ar-IQ" sz="2000" dirty="0"/>
              <a:t>للسقوط في أي مكان بل إن تداوله بالأيدي كفيل بأن يبني عليه مستعمرات من البكتيريا والميكروبات الضارة بصحتنا، ولعل أكثر الناس عرضة </a:t>
            </a:r>
            <a:r>
              <a:rPr lang="ar-IQ" sz="2000" dirty="0">
                <a:solidFill>
                  <a:srgbClr val="FF0000"/>
                </a:solidFill>
              </a:rPr>
              <a:t>لهذا الخطر من هم في مجال الرعاية الصحية من أطباء ، تمريض وفنيين بل إن هذا الضرر قد ينتقل الى عائلة صاحب الجوال نفسه </a:t>
            </a:r>
            <a:r>
              <a:rPr lang="ar-IQ" sz="2000" dirty="0"/>
              <a:t>. الجراثيم الموجودة على الأجهزة قد تكون أكثر فتكاً من تلك الموجودة في المراحيض العامة، عندما يتعلق الأمر بالتلوث ونقل الأمراض.</a:t>
            </a:r>
          </a:p>
          <a:p>
            <a:r>
              <a:rPr lang="ar-IQ" sz="2000" dirty="0"/>
              <a:t>من الصعب وضع قانون يمنع استخدام الاطباء للهواتف النقالة في بعض مناطق المستشفى، نظرا لأهمية الوصول الى الطبيب في جميع الاوقات، لكن لهذه الاجهزة دورا في نقل العدوى وانتشارها. </a:t>
            </a:r>
            <a:endParaRPr lang="ar-IQ" sz="2000" dirty="0" smtClean="0"/>
          </a:p>
          <a:p>
            <a:r>
              <a:rPr lang="ar-IQ" sz="2000" dirty="0" smtClean="0"/>
              <a:t>وقد </a:t>
            </a:r>
            <a:r>
              <a:rPr lang="ar-IQ" sz="2000" dirty="0"/>
              <a:t>تناولت عدة دراسات موضوع تلوث الهواتف النقالة في المستشفيات وسجلت تسبب ذلك في زيادة مستوى </a:t>
            </a:r>
            <a:r>
              <a:rPr lang="ar-IQ" sz="2000" dirty="0" smtClean="0"/>
              <a:t>العدوى </a:t>
            </a:r>
          </a:p>
          <a:p>
            <a:r>
              <a:rPr lang="ar-IQ" sz="2000" dirty="0" smtClean="0"/>
              <a:t>1- دراسة </a:t>
            </a:r>
            <a:r>
              <a:rPr lang="ar-IQ" sz="2000" dirty="0"/>
              <a:t>سعودية تم تقييم تلوث اجهزة الاطباء العاملين في الاجنحة ووحدات الرعاية الخاصة، ليكتشف أن 44% - 97% من الاجهزة كانت ملوثة بالبكتيريا المسببة للعدوى بالأمراض والالتهابات مثل </a:t>
            </a:r>
            <a:r>
              <a:rPr lang="en-US" sz="2000" dirty="0"/>
              <a:t>MRSA</a:t>
            </a:r>
            <a:r>
              <a:rPr lang="en-US" sz="2000" dirty="0" smtClean="0"/>
              <a:t>.</a:t>
            </a:r>
            <a:endParaRPr lang="ar-IQ" sz="2000" dirty="0" smtClean="0"/>
          </a:p>
          <a:p>
            <a:r>
              <a:rPr lang="ar-IQ" sz="2000" dirty="0"/>
              <a:t>2- </a:t>
            </a:r>
            <a:r>
              <a:rPr lang="ar-IQ" sz="2000" dirty="0" smtClean="0"/>
              <a:t>دراسة </a:t>
            </a:r>
            <a:r>
              <a:rPr lang="ar-IQ" sz="2000" dirty="0"/>
              <a:t>بريطانية توصل باحثون بكلية لندن لعلوم الصحة والطب الاستوائي إلى أن تسعة هواتف نقالة من كل عشرة تكون مكسوة بنوع ما من البكتريا، بما في ذلك إي </a:t>
            </a:r>
            <a:r>
              <a:rPr lang="ar-IQ" sz="2000" dirty="0" err="1"/>
              <a:t>كولاي</a:t>
            </a:r>
            <a:r>
              <a:rPr lang="ar-IQ" sz="2000" dirty="0"/>
              <a:t>، التي كانت مسؤولة عن عدد من الوفيات في ألمانيا والمكورات العنقودية الذهبية، وهي إحدى السلالات المعروفة باسم </a:t>
            </a:r>
            <a:r>
              <a:rPr lang="en-US" sz="2000" dirty="0"/>
              <a:t>MRSA</a:t>
            </a:r>
            <a:r>
              <a:rPr lang="en-US" sz="2000" dirty="0" smtClean="0"/>
              <a:t>.</a:t>
            </a:r>
            <a:endParaRPr lang="ar-IQ" sz="2000" dirty="0"/>
          </a:p>
        </p:txBody>
      </p:sp>
    </p:spTree>
  </p:cSld>
  <p:clrMapOvr>
    <a:masterClrMapping/>
  </p:clrMapOvr>
  <p:transition spd="slow">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الجوّال.. مكمن لمستعمرات من الجراثيم الفتّاكة - جريدة الرياض_files\876075898eb251e98c1c82e79e8bf7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1125" y="1300162"/>
            <a:ext cx="6381750" cy="425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922884"/>
      </p:ext>
    </p:extLst>
  </p:cSld>
  <p:clrMapOvr>
    <a:masterClrMapping/>
  </p:clrMapOvr>
  <p:transition spd="slow">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30626"/>
          </a:xfrm>
        </p:spPr>
        <p:txBody>
          <a:bodyPr>
            <a:normAutofit fontScale="90000"/>
          </a:bodyPr>
          <a:lstStyle/>
          <a:p>
            <a:r>
              <a:rPr lang="ar-IQ" sz="3200" dirty="0" smtClean="0"/>
              <a:t>3- اظهرت دراسة في العراق ان نسبة تلوث اجهزة طبيب  والانف والاذن والحنجرة ، والنسائية والتوليد اكثر من باقي التخصصات والجراح  بفارق معنوي ويعود السبب الى التزام الجراحين بغسل وتعقيم ايدهم .  </a:t>
            </a:r>
            <a:br>
              <a:rPr lang="ar-IQ" sz="3200" dirty="0" smtClean="0"/>
            </a:br>
            <a:r>
              <a:rPr lang="ar-IQ" sz="3200" dirty="0" smtClean="0"/>
              <a:t>4-  اظهرت الدراسة اعلاه وجود فارق معنوي بين نسبة تلوث موبايل بين الذكور </a:t>
            </a:r>
            <a:r>
              <a:rPr lang="ar-IQ" sz="3200" dirty="0"/>
              <a:t>و</a:t>
            </a:r>
            <a:r>
              <a:rPr lang="ar-IQ" sz="3200" dirty="0" smtClean="0"/>
              <a:t>الاناث وقد يعود سبب ذلك إلى أن معظم الطبيبات يحفظن الهواتف المحمولة في حقائب اليد أو حقائب النقود بالإضافة إلى قلة استخدام الهواتف المحمولة أثناء نوبات العمل وعلى العكس من ذلك فان الأطباء يحملون الهاتف في جيب </a:t>
            </a:r>
            <a:r>
              <a:rPr lang="ar-IQ" sz="3200" dirty="0" err="1" smtClean="0"/>
              <a:t>البنطال</a:t>
            </a:r>
            <a:r>
              <a:rPr lang="ar-IQ" sz="3200" dirty="0" smtClean="0"/>
              <a:t> وهم أكثر استخداماً للهواتف أثناء نوبات العمل. </a:t>
            </a:r>
            <a:br>
              <a:rPr lang="ar-IQ" sz="3200" dirty="0" smtClean="0"/>
            </a:br>
            <a:r>
              <a:rPr lang="ar-IQ" sz="3200" dirty="0" smtClean="0"/>
              <a:t>5- كما اظهرت دراسة اجريت في كليتنا ان نسبة تلوث الموبايل للعمال والطلاب كانت اكثر من  الكادر التدريسي </a:t>
            </a:r>
            <a:endParaRPr lang="ar-IQ" sz="3200" dirty="0"/>
          </a:p>
        </p:txBody>
      </p:sp>
    </p:spTree>
    <p:extLst>
      <p:ext uri="{BB962C8B-B14F-4D97-AF65-F5344CB8AC3E}">
        <p14:creationId xmlns:p14="http://schemas.microsoft.com/office/powerpoint/2010/main" val="1060980736"/>
      </p:ext>
    </p:extLst>
  </p:cSld>
  <p:clrMapOvr>
    <a:masterClrMapping/>
  </p:clrMapOvr>
  <p:transition spd="slow">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lstStyle/>
          <a:p>
            <a:endParaRPr lang="en-US" dirty="0"/>
          </a:p>
        </p:txBody>
      </p:sp>
      <p:pic>
        <p:nvPicPr>
          <p:cNvPr id="3" name="Picture 2" descr="F:\الجوّال.. مكمن لمستعمرات من الجراثيم الفتّاكة - جريدة الرياض_files\435afbccb96449e9e000a7397d11034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9737" y="836712"/>
            <a:ext cx="6030615" cy="4497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736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136904" cy="6408712"/>
          </a:xfrm>
        </p:spPr>
        <p:txBody>
          <a:bodyPr>
            <a:normAutofit/>
          </a:bodyPr>
          <a:lstStyle/>
          <a:p>
            <a:r>
              <a:rPr lang="ar-IQ" dirty="0" smtClean="0">
                <a:solidFill>
                  <a:srgbClr val="FF0000"/>
                </a:solidFill>
              </a:rPr>
              <a:t>كيف تنتقل العدوى من المحمول الى الانسان</a:t>
            </a:r>
            <a:r>
              <a:rPr lang="ar-IQ" dirty="0"/>
              <a:t/>
            </a:r>
            <a:br>
              <a:rPr lang="ar-IQ" dirty="0"/>
            </a:br>
            <a:r>
              <a:rPr lang="ar-IQ" dirty="0" smtClean="0"/>
              <a:t/>
            </a:r>
            <a:br>
              <a:rPr lang="ar-IQ" dirty="0" smtClean="0"/>
            </a:br>
            <a:r>
              <a:rPr lang="ar-IQ" sz="3100" dirty="0" smtClean="0"/>
              <a:t>اظهرت الدراسات أن كثيرا من الناس لا يغسلون أيديهم جيدا، وخاصة بعد الخروج من الحمام هم اكثر عرضة لتلوث اجهزتهم النقالة .ويشار إلى أنه بمجرد انتقال البكتيريا إلى المحمول فإنها تستطيع العيش جيدا لأن هذه الأسطح يصعب تنظيفها وغالبا ما تنشط من السخونة عندما يستخدم الجهاز وفي بعض الأحيان تُرش بالبروتينات عندما يتحدث الشخص في سماعة الهاتف ومن ثم فإن البكتيريا تنتقل من سطح الهاتف إلى الأيدي حتى بعد غسلها ثم إلى الآذان والوجوه حيث تستطيع أن تلوث أي خدوش أو جروح مفتوحة أو حتى الأشخاص الآخرين الذين يتناقلون السماعة فيما بينهم</a:t>
            </a:r>
            <a:r>
              <a:rPr lang="ar-IQ" dirty="0" smtClean="0"/>
              <a:t>. </a:t>
            </a:r>
            <a:endParaRPr lang="en-US" dirty="0"/>
          </a:p>
        </p:txBody>
      </p:sp>
    </p:spTree>
    <p:extLst>
      <p:ext uri="{BB962C8B-B14F-4D97-AF65-F5344CB8AC3E}">
        <p14:creationId xmlns:p14="http://schemas.microsoft.com/office/powerpoint/2010/main" val="3379300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normAutofit/>
          </a:bodyPr>
          <a:lstStyle/>
          <a:p>
            <a:r>
              <a:rPr lang="ar-IQ" dirty="0" smtClean="0">
                <a:solidFill>
                  <a:srgbClr val="FF0000"/>
                </a:solidFill>
              </a:rPr>
              <a:t>كيف تنظف الهاتف المحمول</a:t>
            </a:r>
            <a:br>
              <a:rPr lang="ar-IQ" dirty="0" smtClean="0">
                <a:solidFill>
                  <a:srgbClr val="FF0000"/>
                </a:solidFill>
              </a:rPr>
            </a:br>
            <a:r>
              <a:rPr lang="ar-IQ" sz="2800" dirty="0" smtClean="0">
                <a:solidFill>
                  <a:srgbClr val="FF0000"/>
                </a:solidFill>
              </a:rPr>
              <a:t>1- </a:t>
            </a:r>
            <a:r>
              <a:rPr lang="ar-IQ" sz="3100" dirty="0" smtClean="0"/>
              <a:t>أفضل وسيلة للتنظيف هي استخدام قطعة قماش مبللة وبها قدر مناسب من كحول </a:t>
            </a:r>
            <a:r>
              <a:rPr lang="ar-IQ" sz="3100" dirty="0" err="1" smtClean="0"/>
              <a:t>الأيزوبروبيل</a:t>
            </a:r>
            <a:r>
              <a:rPr lang="ar-IQ" sz="3100" dirty="0" smtClean="0"/>
              <a:t>، لأن هذه المادة هي أفضل مادة منظفة تساعدك على الحصول على نظافة خالية من البكتريا. </a:t>
            </a:r>
            <a:br>
              <a:rPr lang="ar-IQ" sz="3100" dirty="0" smtClean="0"/>
            </a:br>
            <a:r>
              <a:rPr lang="ar-IQ" sz="3100" dirty="0" smtClean="0"/>
              <a:t>2- يجب فصل الحواسيب والهواتف عن الطاقة نهائيا، لأن ذلك يساعد على ظهور الأتربة والغبار الموجود عليها. </a:t>
            </a:r>
            <a:br>
              <a:rPr lang="ar-IQ" sz="3100" dirty="0" smtClean="0"/>
            </a:br>
            <a:r>
              <a:rPr lang="ar-IQ" sz="3100" dirty="0" smtClean="0"/>
              <a:t>3- حاول أن تخلط الماء بكحول </a:t>
            </a:r>
            <a:r>
              <a:rPr lang="ar-IQ" sz="3100" dirty="0" err="1" smtClean="0"/>
              <a:t>الأيزوبروبيل</a:t>
            </a:r>
            <a:r>
              <a:rPr lang="ar-IQ" sz="3100" dirty="0" smtClean="0"/>
              <a:t> بدرجة مناسبة وبلل قطعة القماش فيها.</a:t>
            </a:r>
            <a:br>
              <a:rPr lang="ar-IQ" sz="3100" dirty="0" smtClean="0"/>
            </a:br>
            <a:r>
              <a:rPr lang="ar-IQ" sz="3100" dirty="0" smtClean="0"/>
              <a:t> 4- إياك وأن ترش هذا الخليط على الشاشة، بل بلل قطعة القماش بالخليط وقم باستخدامه. 5- حاول أن تمسح الشاشة برفق قدر الإمكان حتى تزيل كل الأتربة الموجودة وبالأخص البقع الكبيرة منها، قم بتنظيف الشاشة في اتجاه واحد فقط وليس بشكل عشوائي لتحصل على النظافة المطلقة . </a:t>
            </a:r>
            <a:endParaRPr lang="en-US" sz="3100" dirty="0">
              <a:solidFill>
                <a:srgbClr val="FF0000"/>
              </a:solidFill>
            </a:endParaRPr>
          </a:p>
        </p:txBody>
      </p:sp>
    </p:spTree>
    <p:extLst>
      <p:ext uri="{BB962C8B-B14F-4D97-AF65-F5344CB8AC3E}">
        <p14:creationId xmlns:p14="http://schemas.microsoft.com/office/powerpoint/2010/main" val="936980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TotalTime>
  <Words>270</Words>
  <Application>Microsoft Office PowerPoint</Application>
  <PresentationFormat>عرض على الشاشة (3:4)‏</PresentationFormat>
  <Paragraphs>14</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تلوث الهاتف النقال  بالأحياء المجهرية  </vt:lpstr>
      <vt:lpstr>علاقة الانسان بالهاتف النقال  * يعد من اكثر الاجهزة انتشارا وتطورا حتى اصبح بحجم يسمح له ان يكون مرافق للإنسان اينما ذهب .   * اصبح يحل محل العديد من الاجهزة التكنلوجية كالكومبيوتر لسهولة حمله فضلا عن التقنية العالية والاستخدامات المتعددة . * لم يعد وسيلة للاتصال فقط وانما اصبح له استعمالات متعددة ومنها التصفح في الانترنيت وتحديد المواقع ، كاميرا ، الة حاسبة ، العاب اطفال ، بالإضافة الى استخدامه كوسيلة للتواصل الاجتماعي . </vt:lpstr>
      <vt:lpstr>اضرار الهاتف المحمول  * اغلب سكان العالم يستخدمون هذا الجهاز بصورة يومية سواء للاتصال او لغيرها ولا يعلم الاغلبية ان هذا الجهاز هو عبارة عن وسط تنمو علية انواع البكتريا والفطريات المختلفة والمسببة للكثير من الامراض . * يعد الهاتف المحمول طبق بتري مملوء بالبكتريا المضرة وعلية فان اغلب الأجهزة المحمولة تكون ملوثة ومصدر خطر بالنسبة للإنسان .    </vt:lpstr>
      <vt:lpstr>عرض تقديمي في PowerPoint</vt:lpstr>
      <vt:lpstr>عرض تقديمي في PowerPoint</vt:lpstr>
      <vt:lpstr>3- اظهرت دراسة في العراق ان نسبة تلوث اجهزة طبيب  والانف والاذن والحنجرة ، والنسائية والتوليد اكثر من باقي التخصصات والجراح  بفارق معنوي ويعود السبب الى التزام الجراحين بغسل وتعقيم ايدهم .   4-  اظهرت الدراسة اعلاه وجود فارق معنوي بين نسبة تلوث موبايل بين الذكور والاناث وقد يعود سبب ذلك إلى أن معظم الطبيبات يحفظن الهواتف المحمولة في حقائب اليد أو حقائب النقود بالإضافة إلى قلة استخدام الهواتف المحمولة أثناء نوبات العمل وعلى العكس من ذلك فان الأطباء يحملون الهاتف في جيب البنطال وهم أكثر استخداماً للهواتف أثناء نوبات العمل.  5- كما اظهرت دراسة اجريت في كليتنا ان نسبة تلوث الموبايل للعمال والطلاب كانت اكثر من  الكادر التدريسي </vt:lpstr>
      <vt:lpstr>عرض تقديمي في PowerPoint</vt:lpstr>
      <vt:lpstr>كيف تنتقل العدوى من المحمول الى الانسان  اظهرت الدراسات أن كثيرا من الناس لا يغسلون أيديهم جيدا، وخاصة بعد الخروج من الحمام هم اكثر عرضة لتلوث اجهزتهم النقالة .ويشار إلى أنه بمجرد انتقال البكتيريا إلى المحمول فإنها تستطيع العيش جيدا لأن هذه الأسطح يصعب تنظيفها وغالبا ما تنشط من السخونة عندما يستخدم الجهاز وفي بعض الأحيان تُرش بالبروتينات عندما يتحدث الشخص في سماعة الهاتف ومن ثم فإن البكتيريا تنتقل من سطح الهاتف إلى الأيدي حتى بعد غسلها ثم إلى الآذان والوجوه حيث تستطيع أن تلوث أي خدوش أو جروح مفتوحة أو حتى الأشخاص الآخرين الذين يتناقلون السماعة فيما بينهم. </vt:lpstr>
      <vt:lpstr>كيف تنظف الهاتف المحمول 1- أفضل وسيلة للتنظيف هي استخدام قطعة قماش مبللة وبها قدر مناسب من كحول الأيزوبروبيل، لأن هذه المادة هي أفضل مادة منظفة تساعدك على الحصول على نظافة خالية من البكتريا.  2- يجب فصل الحواسيب والهواتف عن الطاقة نهائيا، لأن ذلك يساعد على ظهور الأتربة والغبار الموجود عليها.  3- حاول أن تخلط الماء بكحول الأيزوبروبيل بدرجة مناسبة وبلل قطعة القماش فيها.  4- إياك وأن ترش هذا الخليط على الشاشة، بل بلل قطعة القماش بالخليط وقم باستخدامه. 5- حاول أن تمسح الشاشة برفق قدر الإمكان حتى تزيل كل الأتربة الموجودة وبالأخص البقع الكبيرة منها، قم بتنظيف الشاشة في اتجاه واحد فقط وليس بشكل عشوائي لتحصل على النظافة المطلقة . </vt:lpstr>
      <vt:lpstr>شكرا لحسن الأصغاء  </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itech</dc:creator>
  <cp:lastModifiedBy>DR.Ahmed Saker 2o1O</cp:lastModifiedBy>
  <cp:revision>27</cp:revision>
  <dcterms:created xsi:type="dcterms:W3CDTF">2015-02-25T16:41:59Z</dcterms:created>
  <dcterms:modified xsi:type="dcterms:W3CDTF">2016-11-08T20:07:43Z</dcterms:modified>
</cp:coreProperties>
</file>